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3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48" r:id="rId10"/>
    <p:sldId id="424" r:id="rId11"/>
    <p:sldId id="425" r:id="rId12"/>
    <p:sldId id="426" r:id="rId13"/>
    <p:sldId id="427" r:id="rId14"/>
    <p:sldId id="428" r:id="rId15"/>
    <p:sldId id="429" r:id="rId16"/>
    <p:sldId id="445" r:id="rId17"/>
    <p:sldId id="447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9712" autoAdjust="0"/>
  </p:normalViewPr>
  <p:slideViewPr>
    <p:cSldViewPr>
      <p:cViewPr varScale="1">
        <p:scale>
          <a:sx n="137" d="100"/>
          <a:sy n="137" d="100"/>
        </p:scale>
        <p:origin x="1543" y="55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70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11</a:t>
            </a:fld>
            <a:endParaRPr lang="en-US" altLang="en-US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896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02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3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6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4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46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46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61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3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24</a:t>
            </a:fld>
            <a:endParaRPr lang="en-US" altLang="en-US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860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66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87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4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15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41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5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5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4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2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1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/>
              <a:t>      Copyright 2014 - Coast Guard Auxiliary Association, Inc. 14th 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</p:sldLayoutIdLst>
  <p:transition spd="med"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Líneas y nudos para su embarcación</a:t>
            </a:r>
            <a:endParaRPr lang="en-US" alt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3F53D83-D71E-4929-B6FF-870787E3D2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397625"/>
            <a:ext cx="3962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Copyright 2014 - Coast Guard Auxiliary Association, Inc. 14th ed.</a:t>
            </a: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pic>
        <p:nvPicPr>
          <p:cNvPr id="5126" name="Picture 6" descr="AU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06566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5F20299-59CA-4053-B022-970B27B56C8E}" type="slidenum">
              <a:rPr lang="en-US" altLang="en-US" sz="1400" smtClean="0"/>
              <a:pPr eaLnBrk="1" hangingPunct="1"/>
              <a:t>10</a:t>
            </a:fld>
            <a:endParaRPr lang="en-US" altLang="en-US" sz="1400" dirty="0"/>
          </a:p>
        </p:txBody>
      </p:sp>
      <p:pic>
        <p:nvPicPr>
          <p:cNvPr id="13316" name="Picture 4" descr="Fig 11-16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8881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g 11-14a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2209800" cy="5181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Preparando</a:t>
            </a:r>
            <a:r>
              <a:rPr lang="en-US" altLang="en-US" dirty="0"/>
              <a:t> </a:t>
            </a:r>
            <a:r>
              <a:rPr lang="en-US" altLang="en-US" dirty="0" err="1"/>
              <a:t>las</a:t>
            </a:r>
            <a:r>
              <a:rPr lang="en-US" altLang="en-US" dirty="0"/>
              <a:t> </a:t>
            </a:r>
            <a:r>
              <a:rPr lang="en-US" altLang="en-US" dirty="0" err="1"/>
              <a:t>lineas</a:t>
            </a:r>
            <a:endParaRPr lang="en-US" altLang="en-US" dirty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5105400"/>
            <a:ext cx="18288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chemeClr val="bg1"/>
                </a:solidFill>
              </a:rPr>
              <a:t>Gasket Coil</a:t>
            </a:r>
          </a:p>
        </p:txBody>
      </p:sp>
      <p:pic>
        <p:nvPicPr>
          <p:cNvPr id="13320" name="Picture 5" descr="Fig 11-15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521200"/>
            <a:ext cx="2819400" cy="1879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05000" y="1447800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dirty="0">
                <a:solidFill>
                  <a:schemeClr val="bg1"/>
                </a:solidFill>
              </a:rPr>
              <a:t>Flemish</a:t>
            </a:r>
          </a:p>
          <a:p>
            <a:pPr marL="0" indent="0" eaLnBrk="1" hangingPunct="1">
              <a:buNone/>
            </a:pPr>
            <a:r>
              <a:rPr lang="en-US" altLang="en-US" sz="2000" kern="0" dirty="0">
                <a:solidFill>
                  <a:schemeClr val="bg1"/>
                </a:solidFill>
              </a:rPr>
              <a:t>  (</a:t>
            </a:r>
            <a:r>
              <a:rPr lang="en-US" altLang="en-US" sz="2000" kern="0" dirty="0" err="1">
                <a:solidFill>
                  <a:schemeClr val="bg1"/>
                </a:solidFill>
              </a:rPr>
              <a:t>Adujar</a:t>
            </a:r>
            <a:r>
              <a:rPr lang="en-US" altLang="en-US" sz="2000" kern="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962400" y="1828800"/>
            <a:ext cx="990600" cy="457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1" y="35052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dirty="0">
                <a:solidFill>
                  <a:schemeClr val="bg1"/>
                </a:solidFill>
              </a:rPr>
              <a:t>Faking</a:t>
            </a:r>
          </a:p>
          <a:p>
            <a:pPr marL="0" indent="0" eaLnBrk="1" hangingPunct="1">
              <a:buNone/>
            </a:pPr>
            <a:endParaRPr lang="en-US" altLang="en-US" kern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477000" y="4038600"/>
            <a:ext cx="762000" cy="838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048001" y="4038600"/>
            <a:ext cx="76200" cy="838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403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Weather Hitch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62000" y="3581400"/>
            <a:ext cx="533400" cy="457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8280602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>
                <a:solidFill>
                  <a:srgbClr val="00B050"/>
                </a:solidFill>
              </a:rPr>
              <a:t>Actividad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estudiantil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r>
              <a:rPr lang="en-US" altLang="en-US" dirty="0"/>
              <a:t>¿</a:t>
            </a:r>
            <a:r>
              <a:rPr lang="en-US" altLang="en-US" dirty="0" err="1"/>
              <a:t>Cuales</a:t>
            </a:r>
            <a:r>
              <a:rPr lang="en-US" altLang="en-US" dirty="0"/>
              <a:t> son los </a:t>
            </a:r>
            <a:r>
              <a:rPr lang="en-US" altLang="en-US" dirty="0" err="1"/>
              <a:t>tipos</a:t>
            </a:r>
            <a:r>
              <a:rPr lang="en-US" altLang="en-US" dirty="0"/>
              <a:t> de </a:t>
            </a:r>
            <a:r>
              <a:rPr lang="en-US" altLang="en-US" dirty="0" err="1"/>
              <a:t>cabos</a:t>
            </a:r>
            <a:r>
              <a:rPr lang="en-US" altLang="en-US" dirty="0"/>
              <a:t> o l</a:t>
            </a:r>
            <a:r>
              <a:rPr lang="el-GR" altLang="en-US" dirty="0">
                <a:latin typeface="Arial"/>
                <a:cs typeface="Arial"/>
              </a:rPr>
              <a:t>ί</a:t>
            </a:r>
            <a:r>
              <a:rPr lang="en-US" altLang="en-US" dirty="0" err="1"/>
              <a:t>neas</a:t>
            </a:r>
            <a:r>
              <a:rPr lang="en-US" altLang="en-US" dirty="0"/>
              <a:t>? </a:t>
            </a:r>
          </a:p>
          <a:p>
            <a:r>
              <a:rPr lang="en-US" altLang="en-US" dirty="0"/>
              <a:t>Polypropylene (Ski)</a:t>
            </a:r>
          </a:p>
          <a:p>
            <a:r>
              <a:rPr lang="en-US" altLang="en-US" dirty="0"/>
              <a:t>Polyester (</a:t>
            </a:r>
            <a:r>
              <a:rPr lang="en-US" altLang="en-US" dirty="0" err="1"/>
              <a:t>Dacrón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Nylon (</a:t>
            </a:r>
            <a:r>
              <a:rPr lang="en-US" altLang="en-US" dirty="0" err="1"/>
              <a:t>Elástica</a:t>
            </a:r>
            <a:r>
              <a:rPr lang="en-US" altLang="en-US" dirty="0"/>
              <a:t>)</a:t>
            </a:r>
          </a:p>
          <a:p>
            <a:endParaRPr lang="en-US" altLang="en-US" dirty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6248400" y="2209800"/>
            <a:ext cx="2895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6248400" y="2438400"/>
            <a:ext cx="152400" cy="4019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93170"/>
            <a:ext cx="2743200" cy="387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5909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4A10394-0579-48FE-9371-63F6D81B34B2}" type="slidenum">
              <a:rPr lang="en-US" altLang="en-US" sz="1400" smtClean="0"/>
              <a:pPr eaLnBrk="1" hangingPunct="1"/>
              <a:t>12</a:t>
            </a:fld>
            <a:endParaRPr lang="en-US" altLang="en-US" sz="1400" dirty="0"/>
          </a:p>
        </p:txBody>
      </p:sp>
      <p:pic>
        <p:nvPicPr>
          <p:cNvPr id="15364" name="Picture 7" descr="Fig 11-17-rd copy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567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Las </a:t>
            </a:r>
            <a:r>
              <a:rPr lang="en-US" altLang="en-US" dirty="0" err="1"/>
              <a:t>partes</a:t>
            </a:r>
            <a:r>
              <a:rPr lang="en-US" altLang="en-US" dirty="0"/>
              <a:t> de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linea</a:t>
            </a:r>
            <a:endParaRPr lang="en-US" altLang="en-US" dirty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65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Working end </a:t>
            </a:r>
            <a:endParaRPr lang="en-US" altLang="en-US" sz="1600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Bitter end </a:t>
            </a:r>
            <a:r>
              <a:rPr lang="en-US" altLang="en-US" sz="1600" dirty="0">
                <a:solidFill>
                  <a:schemeClr val="bg1"/>
                </a:solidFill>
              </a:rPr>
              <a:t>(</a:t>
            </a:r>
            <a:r>
              <a:rPr lang="en-US" altLang="en-US" sz="1600" i="1" dirty="0" err="1">
                <a:solidFill>
                  <a:schemeClr val="bg1"/>
                </a:solidFill>
              </a:rPr>
              <a:t>chicote</a:t>
            </a:r>
            <a:r>
              <a:rPr lang="en-US" altLang="en-US" sz="1600" i="1" dirty="0">
                <a:solidFill>
                  <a:schemeClr val="bg1"/>
                </a:solidFill>
              </a:rPr>
              <a:t>)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Tied to Vessel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Standing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Main 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Bight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Round 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Overhand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Underhand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Bight around an object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3200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coca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668132671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77BD129-98DC-455D-981F-48F988632E61}" type="slidenum">
              <a:rPr lang="en-US" altLang="en-US" sz="1400" smtClean="0"/>
              <a:pPr eaLnBrk="1" hangingPunct="1"/>
              <a:t>13</a:t>
            </a:fld>
            <a:endParaRPr lang="en-US" altLang="en-US" sz="1400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001000" cy="639763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Stopper Knot </a:t>
            </a:r>
            <a:r>
              <a:rPr lang="en-US" altLang="en-US" sz="2800" dirty="0"/>
              <a:t>(</a:t>
            </a:r>
            <a:r>
              <a:rPr lang="en-US" altLang="en-US" sz="2800" dirty="0" err="1"/>
              <a:t>nudo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tapón</a:t>
            </a:r>
            <a:r>
              <a:rPr lang="en-US" altLang="en-US" sz="2800" dirty="0"/>
              <a:t>)</a:t>
            </a:r>
          </a:p>
        </p:txBody>
      </p:sp>
      <p:pic>
        <p:nvPicPr>
          <p:cNvPr id="16389" name="Picture 4" descr="Fig 11-1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1722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Fig 11-19a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819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Fig 11-19b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352800"/>
            <a:ext cx="28432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Fig 11-19c-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081588"/>
            <a:ext cx="2895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172200" y="1219200"/>
            <a:ext cx="2286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553200" y="2895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6553200" y="4191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96" name="Oval 11"/>
          <p:cNvSpPr>
            <a:spLocks noChangeArrowheads="1"/>
          </p:cNvSpPr>
          <p:nvPr/>
        </p:nvSpPr>
        <p:spPr bwMode="auto">
          <a:xfrm>
            <a:off x="6553200" y="5410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819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Line tied to itself is a knot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3581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NUDO =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linea</a:t>
            </a:r>
            <a:r>
              <a:rPr lang="en-US" sz="1600" dirty="0"/>
              <a:t> </a:t>
            </a:r>
            <a:r>
              <a:rPr lang="en-US" sz="1600" dirty="0" err="1"/>
              <a:t>atada</a:t>
            </a:r>
            <a:r>
              <a:rPr lang="en-US" sz="1600" dirty="0"/>
              <a:t> a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misma</a:t>
            </a:r>
            <a:endParaRPr lang="es-PR" sz="1600" dirty="0"/>
          </a:p>
        </p:txBody>
      </p:sp>
    </p:spTree>
    <p:extLst>
      <p:ext uri="{BB962C8B-B14F-4D97-AF65-F5344CB8AC3E}">
        <p14:creationId xmlns:p14="http://schemas.microsoft.com/office/powerpoint/2010/main" val="21259093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C706286-F0F7-46FF-AEC8-E7DFB3116D41}" type="slidenum">
              <a:rPr lang="en-US" altLang="en-US" sz="1400" smtClean="0"/>
              <a:pPr eaLnBrk="1" hangingPunct="1"/>
              <a:t>14</a:t>
            </a:fld>
            <a:endParaRPr lang="en-US" altLang="en-US" sz="1400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001000" cy="639763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Square/Reef Knot </a:t>
            </a:r>
            <a:r>
              <a:rPr lang="en-US" altLang="en-US" sz="2800" dirty="0"/>
              <a:t>(</a:t>
            </a:r>
            <a:r>
              <a:rPr lang="en-US" altLang="en-US" sz="2800" dirty="0" err="1"/>
              <a:t>nudo</a:t>
            </a:r>
            <a:r>
              <a:rPr lang="en-US" altLang="en-US" sz="2800" dirty="0"/>
              <a:t> llano)</a:t>
            </a:r>
          </a:p>
        </p:txBody>
      </p:sp>
      <p:pic>
        <p:nvPicPr>
          <p:cNvPr id="17413" name="Picture 4" descr="Fig 11-21a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Fig 11-21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11600"/>
            <a:ext cx="3810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Fig 11-21c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56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5814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3886200"/>
            <a:ext cx="3657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800600"/>
            <a:ext cx="495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Do not use on heavy or critical load </a:t>
            </a:r>
            <a:r>
              <a:rPr lang="en-US" sz="2000" b="1" dirty="0">
                <a:solidFill>
                  <a:srgbClr val="FFFF00"/>
                </a:solidFill>
              </a:rPr>
              <a:t>(no </a:t>
            </a:r>
            <a:r>
              <a:rPr lang="en-US" sz="2000" b="1" dirty="0" err="1">
                <a:solidFill>
                  <a:srgbClr val="FFFF00"/>
                </a:solidFill>
              </a:rPr>
              <a:t>para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cargas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pesadas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4830069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F85536-C592-4E8F-A2CE-38458EBBBCEE}" type="slidenum">
              <a:rPr lang="en-US" altLang="en-US" sz="1400" smtClean="0"/>
              <a:pPr eaLnBrk="1" hangingPunct="1"/>
              <a:t>15</a:t>
            </a:fld>
            <a:endParaRPr lang="en-US" altLang="en-US" sz="1400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Sheet Bend/Becket Bend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590800"/>
            <a:ext cx="9144000" cy="3810000"/>
            <a:chOff x="0" y="1219200"/>
            <a:chExt cx="9144000" cy="5181600"/>
          </a:xfrm>
        </p:grpSpPr>
        <p:pic>
          <p:nvPicPr>
            <p:cNvPr id="18437" name="Picture 4" descr="Fig 11-22a-r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9200"/>
              <a:ext cx="3043238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 descr="Fig 11-22b-r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1219200"/>
              <a:ext cx="304323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Fig 11-22c-r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63" y="1219200"/>
              <a:ext cx="350043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2819399" y="2590800"/>
            <a:ext cx="144463" cy="3867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5562600" y="2590800"/>
            <a:ext cx="152400" cy="3867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371600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Bend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Vuelta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escota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Amarra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una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línea</a:t>
            </a:r>
            <a:r>
              <a:rPr lang="en-US" sz="3200" b="1" dirty="0">
                <a:solidFill>
                  <a:srgbClr val="FF0000"/>
                </a:solidFill>
              </a:rPr>
              <a:t> a </a:t>
            </a:r>
            <a:r>
              <a:rPr lang="en-US" sz="3200" b="1" dirty="0" err="1">
                <a:solidFill>
                  <a:srgbClr val="FF0000"/>
                </a:solidFill>
              </a:rPr>
              <a:t>otra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pueden</a:t>
            </a:r>
            <a:r>
              <a:rPr lang="en-US" sz="2000" b="1" dirty="0">
                <a:solidFill>
                  <a:schemeClr val="tx1"/>
                </a:solidFill>
              </a:rPr>
              <a:t> ser de </a:t>
            </a:r>
            <a:r>
              <a:rPr lang="en-US" sz="2000" b="1" dirty="0" err="1">
                <a:solidFill>
                  <a:schemeClr val="tx1"/>
                </a:solidFill>
              </a:rPr>
              <a:t>diferente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tamaño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1438660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92163"/>
          </a:xfrm>
        </p:spPr>
        <p:txBody>
          <a:bodyPr/>
          <a:lstStyle/>
          <a:p>
            <a:pPr algn="ctr"/>
            <a:r>
              <a:rPr lang="en-US" i="0" dirty="0">
                <a:solidFill>
                  <a:srgbClr val="FF0000"/>
                </a:solidFill>
              </a:rPr>
              <a:t>  </a:t>
            </a:r>
            <a:r>
              <a:rPr lang="en-US" sz="3600" i="0" dirty="0">
                <a:solidFill>
                  <a:srgbClr val="FF0000"/>
                </a:solidFill>
              </a:rPr>
              <a:t>Whipping </a:t>
            </a:r>
            <a:r>
              <a:rPr lang="en-US" sz="3600" i="0" dirty="0"/>
              <a:t>a line </a:t>
            </a:r>
            <a:r>
              <a:rPr lang="en-US" sz="2000" dirty="0"/>
              <a:t>(</a:t>
            </a:r>
            <a:r>
              <a:rPr lang="en-US" sz="2000" dirty="0" err="1"/>
              <a:t>falcaceadura</a:t>
            </a:r>
            <a:r>
              <a:rPr lang="en-US" sz="2000" dirty="0"/>
              <a:t> de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línea</a:t>
            </a:r>
            <a:r>
              <a:rPr lang="en-US" sz="2000" dirty="0"/>
              <a:t>)</a:t>
            </a:r>
            <a:endParaRPr lang="en-US" sz="2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953000"/>
          </a:xfrm>
        </p:spPr>
        <p:txBody>
          <a:bodyPr/>
          <a:lstStyle/>
          <a:p>
            <a:r>
              <a:rPr lang="en-US" dirty="0"/>
              <a:t>1. Utilize </a:t>
            </a:r>
            <a:r>
              <a:rPr lang="en-US" dirty="0" err="1"/>
              <a:t>cinta</a:t>
            </a:r>
            <a:r>
              <a:rPr lang="en-US" dirty="0"/>
              <a:t> </a:t>
            </a:r>
            <a:r>
              <a:rPr lang="en-US" dirty="0" err="1"/>
              <a:t>adhesiva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asegurar</a:t>
            </a:r>
            <a:r>
              <a:rPr lang="en-US" dirty="0"/>
              <a:t>   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puntas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Queme</a:t>
            </a:r>
            <a:r>
              <a:rPr lang="en-US" dirty="0"/>
              <a:t> o </a:t>
            </a:r>
            <a:r>
              <a:rPr lang="en-US" dirty="0" err="1"/>
              <a:t>derrita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puntas</a:t>
            </a:r>
            <a:r>
              <a:rPr lang="en-US" dirty="0"/>
              <a:t> </a:t>
            </a:r>
          </a:p>
          <a:p>
            <a:r>
              <a:rPr lang="en-US" dirty="0"/>
              <a:t>3. </a:t>
            </a:r>
            <a:r>
              <a:rPr lang="en-US" dirty="0" err="1"/>
              <a:t>Remueva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cintas</a:t>
            </a:r>
            <a:endParaRPr lang="en-US" dirty="0"/>
          </a:p>
          <a:p>
            <a:r>
              <a:rPr lang="en-US" dirty="0"/>
              <a:t>¿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razón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falcacear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linea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609B-C713-473B-9F69-A5D126ABD9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5" descr="Fig 11-21b-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505200" cy="22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62749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estudiantil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parte </a:t>
            </a:r>
            <a:r>
              <a:rPr lang="en-US" dirty="0" err="1"/>
              <a:t>mas</a:t>
            </a:r>
            <a:r>
              <a:rPr lang="en-US" dirty="0"/>
              <a:t> </a:t>
            </a:r>
            <a:r>
              <a:rPr lang="en-US" dirty="0" err="1"/>
              <a:t>debil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l</a:t>
            </a:r>
            <a:r>
              <a:rPr lang="el-GR" dirty="0">
                <a:latin typeface="Arial"/>
                <a:cs typeface="Arial"/>
              </a:rPr>
              <a:t>ί</a:t>
            </a:r>
            <a:r>
              <a:rPr lang="en-US" dirty="0" err="1"/>
              <a:t>nea</a:t>
            </a:r>
            <a:r>
              <a:rPr lang="en-US" dirty="0"/>
              <a:t>? </a:t>
            </a:r>
          </a:p>
          <a:p>
            <a:r>
              <a:rPr lang="en-US" dirty="0"/>
              <a:t>¿</a:t>
            </a:r>
            <a:r>
              <a:rPr lang="en-US" dirty="0" err="1"/>
              <a:t>Porqué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			</a:t>
            </a:r>
            <a:r>
              <a:rPr lang="en-US" dirty="0">
                <a:solidFill>
                  <a:srgbClr val="FF0000"/>
                </a:solidFill>
              </a:rPr>
              <a:t>El </a:t>
            </a:r>
            <a:r>
              <a:rPr lang="en-US" dirty="0" err="1">
                <a:solidFill>
                  <a:srgbClr val="FF0000"/>
                </a:solidFill>
              </a:rPr>
              <a:t>nudo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609B-C713-473B-9F69-A5D126ABD9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E549A9-10DE-4A8D-B7F7-677987094417}" type="slidenum">
              <a:rPr lang="en-US" altLang="en-US" sz="1400" smtClean="0"/>
              <a:pPr eaLnBrk="1" hangingPunct="1"/>
              <a:t>18</a:t>
            </a:fld>
            <a:endParaRPr lang="en-US" altLang="en-US" sz="1400" dirty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Chafing Gear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4419600" y="12192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Evita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que</a:t>
            </a:r>
            <a:r>
              <a:rPr lang="en-US" sz="3600" b="1" dirty="0">
                <a:solidFill>
                  <a:schemeClr val="tx1"/>
                </a:solidFill>
              </a:rPr>
              <a:t> la </a:t>
            </a:r>
            <a:r>
              <a:rPr lang="en-US" sz="3600" b="1" dirty="0" err="1">
                <a:solidFill>
                  <a:schemeClr val="tx1"/>
                </a:solidFill>
              </a:rPr>
              <a:t>línea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  <a:r>
              <a:rPr lang="en-US" sz="3600" b="1" dirty="0" err="1">
                <a:solidFill>
                  <a:schemeClr val="tx1"/>
                </a:solidFill>
              </a:rPr>
              <a:t>dañe</a:t>
            </a:r>
            <a:r>
              <a:rPr lang="en-US" sz="3600" b="1" dirty="0">
                <a:solidFill>
                  <a:schemeClr val="tx1"/>
                </a:solidFill>
              </a:rPr>
              <a:t> la </a:t>
            </a:r>
            <a:r>
              <a:rPr lang="en-US" sz="3600" b="1" dirty="0" err="1">
                <a:solidFill>
                  <a:schemeClr val="tx1"/>
                </a:solidFill>
              </a:rPr>
              <a:t>embarcación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72000" y="3581400"/>
            <a:ext cx="45720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41666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12192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10200" y="3124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dedal</a:t>
            </a:r>
            <a:endParaRPr lang="es-PR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096000" y="2514600"/>
            <a:ext cx="762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553200" y="586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cornajusa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guiacabos</a:t>
            </a:r>
            <a:endParaRPr lang="es-PR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V="1">
            <a:off x="7086600" y="55626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2480178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E549A9-10DE-4A8D-B7F7-677987094417}" type="slidenum">
              <a:rPr lang="en-US" altLang="en-US" sz="1400" smtClean="0"/>
              <a:pPr eaLnBrk="1" hangingPunct="1"/>
              <a:t>19</a:t>
            </a:fld>
            <a:endParaRPr lang="en-US" altLang="en-US" sz="1400" dirty="0"/>
          </a:p>
        </p:txBody>
      </p:sp>
      <p:pic>
        <p:nvPicPr>
          <p:cNvPr id="19460" name="Picture 4" descr="Fig 11-23-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Clove Hitch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ballestrinque</a:t>
            </a:r>
            <a:r>
              <a:rPr lang="en-US" altLang="en-US" sz="1600" dirty="0"/>
              <a:t>)</a:t>
            </a:r>
          </a:p>
        </p:txBody>
      </p:sp>
      <p:pic>
        <p:nvPicPr>
          <p:cNvPr id="19462" name="Picture 5" descr="Fig 11-24-r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5943600" y="2895600"/>
            <a:ext cx="152400" cy="3562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4851400" y="6443246"/>
            <a:ext cx="353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r" eaLnBrk="1" hangingPunct="1"/>
            <a:r>
              <a:rPr lang="en-US" altLang="en-US" sz="800" dirty="0"/>
              <a:t>Reprinted with permission from Nautical Knots Illustrated, Revised Edition by Paul Snyder and Arthur Snyder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43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Clove Hitch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Este </a:t>
            </a:r>
            <a:r>
              <a:rPr lang="en-US" sz="3600" b="1" dirty="0" err="1">
                <a:solidFill>
                  <a:schemeClr val="tx1"/>
                </a:solidFill>
              </a:rPr>
              <a:t>nudo</a:t>
            </a:r>
            <a:r>
              <a:rPr lang="en-US" sz="3600" b="1" dirty="0">
                <a:solidFill>
                  <a:schemeClr val="tx1"/>
                </a:solidFill>
              </a:rPr>
              <a:t> no se sale </a:t>
            </a:r>
            <a:r>
              <a:rPr lang="en-US" sz="3600" b="1" dirty="0" err="1">
                <a:solidFill>
                  <a:schemeClr val="tx1"/>
                </a:solidFill>
              </a:rPr>
              <a:t>bajo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tensión</a:t>
            </a:r>
            <a:endParaRPr lang="en-US" sz="3600" b="1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Rematelo</a:t>
            </a:r>
            <a:r>
              <a:rPr lang="en-US" sz="3600" b="1" dirty="0">
                <a:solidFill>
                  <a:schemeClr val="tx1"/>
                </a:solidFill>
              </a:rPr>
              <a:t> con un Half Hitch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19400"/>
            <a:ext cx="9144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403420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C6F37AC-714B-4D9B-8502-D02A9EF60431}" type="slidenum">
              <a:rPr lang="en-US" altLang="en-US" sz="1400" smtClean="0"/>
              <a:pPr eaLnBrk="1" hangingPunct="1"/>
              <a:t>2</a:t>
            </a:fld>
            <a:endParaRPr lang="en-US" altLang="en-US" sz="1400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924675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Lines &amp; Knots For Your Boat</a:t>
            </a:r>
          </a:p>
        </p:txBody>
      </p:sp>
      <p:pic>
        <p:nvPicPr>
          <p:cNvPr id="6149" name="Picture 5" descr="00 chap opener Fig7-1-2r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81839143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57596E2-1633-490F-B30F-AF7191C81E9D}" type="slidenum">
              <a:rPr lang="en-US" altLang="en-US" sz="1400" smtClean="0"/>
              <a:pPr eaLnBrk="1" hangingPunct="1"/>
              <a:t>20</a:t>
            </a:fld>
            <a:endParaRPr lang="en-US" altLang="en-US" sz="1400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Two Half Hitches</a:t>
            </a:r>
          </a:p>
        </p:txBody>
      </p:sp>
      <p:pic>
        <p:nvPicPr>
          <p:cNvPr id="20485" name="Picture 4" descr="Fig 11-26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Hitch </a:t>
            </a:r>
            <a:r>
              <a:rPr lang="en-US" sz="1800" b="1" i="1" dirty="0">
                <a:solidFill>
                  <a:schemeClr val="tx1"/>
                </a:solidFill>
              </a:rPr>
              <a:t>(</a:t>
            </a:r>
            <a:r>
              <a:rPr lang="en-US" sz="1800" b="1" i="1" dirty="0" err="1">
                <a:solidFill>
                  <a:schemeClr val="tx1"/>
                </a:solidFill>
              </a:rPr>
              <a:t>enganche</a:t>
            </a:r>
            <a:r>
              <a:rPr lang="en-US" sz="1800" b="1" i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linea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adherida</a:t>
            </a:r>
            <a:r>
              <a:rPr lang="en-US" sz="3600" b="1" dirty="0">
                <a:solidFill>
                  <a:schemeClr val="tx1"/>
                </a:solidFill>
              </a:rPr>
              <a:t> a un </a:t>
            </a:r>
            <a:r>
              <a:rPr lang="en-US" sz="3600" b="1" dirty="0" err="1">
                <a:solidFill>
                  <a:schemeClr val="tx1"/>
                </a:solidFill>
              </a:rPr>
              <a:t>objeto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58748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6840388-A774-4FBB-9079-922B978DA7B1}" type="slidenum">
              <a:rPr lang="en-US" altLang="en-US" sz="1400" smtClean="0"/>
              <a:pPr eaLnBrk="1" hangingPunct="1"/>
              <a:t>21</a:t>
            </a:fld>
            <a:endParaRPr lang="en-US" altLang="en-US" sz="1400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Anchor or Fisherman’s Bend</a:t>
            </a:r>
          </a:p>
        </p:txBody>
      </p:sp>
      <p:pic>
        <p:nvPicPr>
          <p:cNvPr id="21509" name="Picture 5" descr="Fig 11-2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1219200"/>
            <a:ext cx="662940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Una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manera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segura</a:t>
            </a:r>
            <a:r>
              <a:rPr lang="en-US" sz="3600" b="1" dirty="0">
                <a:solidFill>
                  <a:srgbClr val="FF0000"/>
                </a:solidFill>
              </a:rPr>
              <a:t> de </a:t>
            </a:r>
            <a:r>
              <a:rPr lang="en-US" sz="3600" b="1" dirty="0" err="1">
                <a:solidFill>
                  <a:srgbClr val="FF0000"/>
                </a:solidFill>
              </a:rPr>
              <a:t>amarrar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una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línea</a:t>
            </a:r>
            <a:r>
              <a:rPr lang="en-US" sz="3600" b="1" dirty="0">
                <a:solidFill>
                  <a:srgbClr val="FF0000"/>
                </a:solidFill>
              </a:rPr>
              <a:t> a un </a:t>
            </a:r>
            <a:r>
              <a:rPr lang="en-US" sz="3600" b="1" dirty="0" err="1">
                <a:solidFill>
                  <a:srgbClr val="FF0000"/>
                </a:solidFill>
              </a:rPr>
              <a:t>objeto</a:t>
            </a:r>
            <a:r>
              <a:rPr lang="en-US" sz="3600" b="1" dirty="0">
                <a:solidFill>
                  <a:srgbClr val="FF0000"/>
                </a:solidFill>
              </a:rPr>
              <a:t> o </a:t>
            </a:r>
            <a:r>
              <a:rPr lang="en-US" sz="3600" b="1" dirty="0" err="1">
                <a:solidFill>
                  <a:srgbClr val="FF0000"/>
                </a:solidFill>
              </a:rPr>
              <a:t>ancla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5398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5AB5584-BFDA-427F-B403-3EE6FC89C423}" type="slidenum">
              <a:rPr lang="en-US" altLang="en-US" sz="1400" smtClean="0"/>
              <a:pPr eaLnBrk="1" hangingPunct="1"/>
              <a:t>22</a:t>
            </a:fld>
            <a:endParaRPr lang="en-US" altLang="en-US" sz="1400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Rolling Hitch</a:t>
            </a:r>
          </a:p>
        </p:txBody>
      </p:sp>
      <p:pic>
        <p:nvPicPr>
          <p:cNvPr id="22533" name="Picture 4" descr="Fig 11-29a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Fig 11-29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Fig 11-29c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943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3619500"/>
            <a:ext cx="32766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31242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95777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F298CB5-4269-40BB-9412-50592E860E7C}" type="slidenum">
              <a:rPr lang="en-US" altLang="en-US" sz="1400" smtClean="0"/>
              <a:pPr eaLnBrk="1" hangingPunct="1"/>
              <a:t>23</a:t>
            </a:fld>
            <a:endParaRPr lang="en-US" altLang="en-US" sz="1400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Bowline</a:t>
            </a:r>
          </a:p>
        </p:txBody>
      </p:sp>
      <p:pic>
        <p:nvPicPr>
          <p:cNvPr id="23557" name="Picture 7" descr="Untitled-1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Bowline </a:t>
            </a:r>
            <a:r>
              <a:rPr lang="en-US" sz="1800" b="1" i="1" dirty="0">
                <a:solidFill>
                  <a:schemeClr val="tx1"/>
                </a:solidFill>
              </a:rPr>
              <a:t>(</a:t>
            </a:r>
            <a:r>
              <a:rPr lang="en-US" sz="1800" b="1" i="1" dirty="0" err="1">
                <a:solidFill>
                  <a:schemeClr val="tx1"/>
                </a:solidFill>
              </a:rPr>
              <a:t>nudo</a:t>
            </a:r>
            <a:r>
              <a:rPr lang="en-US" sz="1800" b="1" i="1" dirty="0">
                <a:solidFill>
                  <a:schemeClr val="tx1"/>
                </a:solidFill>
              </a:rPr>
              <a:t> as de </a:t>
            </a:r>
            <a:r>
              <a:rPr lang="en-US" sz="1800" b="1" i="1" dirty="0" err="1">
                <a:solidFill>
                  <a:schemeClr val="tx1"/>
                </a:solidFill>
              </a:rPr>
              <a:t>guía</a:t>
            </a:r>
            <a:r>
              <a:rPr lang="en-US" sz="1800" b="1" i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 Forma un </a:t>
            </a:r>
            <a:r>
              <a:rPr lang="en-US" sz="3600" b="1" dirty="0" err="1">
                <a:solidFill>
                  <a:schemeClr val="tx1"/>
                </a:solidFill>
              </a:rPr>
              <a:t>vuelta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temporera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7813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72961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>
                <a:solidFill>
                  <a:srgbClr val="00B050"/>
                </a:solidFill>
              </a:rPr>
              <a:t>Ejercicio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estudiantil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1524000"/>
          </a:xfrm>
        </p:spPr>
        <p:txBody>
          <a:bodyPr/>
          <a:lstStyle/>
          <a:p>
            <a:r>
              <a:rPr lang="en-US" altLang="en-US" dirty="0" err="1"/>
              <a:t>Diga</a:t>
            </a:r>
            <a:r>
              <a:rPr lang="en-US" altLang="en-US" dirty="0"/>
              <a:t> </a:t>
            </a:r>
            <a:r>
              <a:rPr lang="en-US" altLang="en-US" dirty="0" err="1"/>
              <a:t>cual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el </a:t>
            </a:r>
            <a:r>
              <a:rPr lang="en-US" altLang="en-US" dirty="0" err="1"/>
              <a:t>nudo</a:t>
            </a:r>
            <a:r>
              <a:rPr lang="en-US" altLang="en-US" dirty="0"/>
              <a:t> </a:t>
            </a:r>
            <a:r>
              <a:rPr lang="en-US" altLang="en-US" dirty="0" err="1"/>
              <a:t>mas</a:t>
            </a:r>
            <a:r>
              <a:rPr lang="en-US" altLang="en-US" dirty="0"/>
              <a:t> </a:t>
            </a:r>
            <a:r>
              <a:rPr lang="en-US" altLang="en-US" dirty="0" err="1"/>
              <a:t>versatil</a:t>
            </a:r>
            <a:r>
              <a:rPr lang="en-US" altLang="en-US" dirty="0"/>
              <a:t> y </a:t>
            </a:r>
            <a:r>
              <a:rPr lang="en-US" altLang="en-US" dirty="0" err="1"/>
              <a:t>porqué</a:t>
            </a:r>
            <a:r>
              <a:rPr lang="en-US" altLang="en-US" dirty="0"/>
              <a:t>.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Bowline (El REY de los </a:t>
            </a:r>
            <a:r>
              <a:rPr lang="en-US" altLang="en-US" dirty="0" err="1">
                <a:solidFill>
                  <a:srgbClr val="FF0000"/>
                </a:solidFill>
              </a:rPr>
              <a:t>nudos</a:t>
            </a:r>
            <a:r>
              <a:rPr lang="en-US" altLang="en-US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nudo</a:t>
            </a:r>
            <a:r>
              <a:rPr lang="en-US" altLang="en-US" sz="2400" dirty="0">
                <a:solidFill>
                  <a:srgbClr val="FF0000"/>
                </a:solidFill>
              </a:rPr>
              <a:t> as de </a:t>
            </a:r>
            <a:r>
              <a:rPr lang="en-US" altLang="en-US" sz="2400" dirty="0" err="1">
                <a:solidFill>
                  <a:srgbClr val="FF0000"/>
                </a:solidFill>
              </a:rPr>
              <a:t>gu</a:t>
            </a:r>
            <a:r>
              <a:rPr lang="el-GR" altLang="en-US" sz="2400" dirty="0">
                <a:solidFill>
                  <a:srgbClr val="FF0000"/>
                </a:solidFill>
                <a:latin typeface="Arial"/>
                <a:cs typeface="Arial"/>
              </a:rPr>
              <a:t>ί</a:t>
            </a:r>
            <a:r>
              <a:rPr lang="en-US" altLang="en-US" sz="2400" dirty="0">
                <a:solidFill>
                  <a:srgbClr val="FF0000"/>
                </a:solidFill>
              </a:rPr>
              <a:t>a)</a:t>
            </a:r>
            <a:endParaRPr lang="en-US" altLang="en-US" sz="2400" dirty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19400"/>
            <a:ext cx="91440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407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26CF78D-6B02-439A-B258-1C2EB10A13B0}" type="slidenum">
              <a:rPr lang="en-US" altLang="en-US" sz="1400" smtClean="0"/>
              <a:pPr eaLnBrk="1" hangingPunct="1"/>
              <a:t>25</a:t>
            </a:fld>
            <a:endParaRPr lang="en-US" altLang="en-US" sz="1400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Empalmes</a:t>
            </a:r>
            <a:endParaRPr lang="en-US" alt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95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manera</a:t>
            </a:r>
            <a:r>
              <a:rPr lang="en-US" altLang="en-US" dirty="0"/>
              <a:t> </a:t>
            </a:r>
            <a:r>
              <a:rPr lang="en-US" altLang="en-US" dirty="0" err="1"/>
              <a:t>mas</a:t>
            </a:r>
            <a:r>
              <a:rPr lang="en-US" altLang="en-US" dirty="0"/>
              <a:t> </a:t>
            </a:r>
            <a:r>
              <a:rPr lang="en-US" altLang="en-US" dirty="0" err="1"/>
              <a:t>permanente</a:t>
            </a:r>
            <a:r>
              <a:rPr lang="en-US" altLang="en-US" dirty="0"/>
              <a:t> </a:t>
            </a:r>
            <a:r>
              <a:rPr lang="en-US" altLang="en-US" dirty="0" err="1"/>
              <a:t>para</a:t>
            </a:r>
            <a:r>
              <a:rPr lang="en-US" altLang="en-US" dirty="0"/>
              <a:t> </a:t>
            </a:r>
            <a:r>
              <a:rPr lang="en-US" altLang="en-US" dirty="0" err="1"/>
              <a:t>unir</a:t>
            </a:r>
            <a:r>
              <a:rPr lang="en-US" altLang="en-US" dirty="0"/>
              <a:t> dos </a:t>
            </a:r>
            <a:r>
              <a:rPr lang="en-US" altLang="en-US" dirty="0" err="1"/>
              <a:t>lineas</a:t>
            </a:r>
            <a:r>
              <a:rPr lang="en-US" altLang="en-US" dirty="0"/>
              <a:t> o </a:t>
            </a:r>
            <a:r>
              <a:rPr lang="en-US" altLang="en-US" dirty="0" err="1"/>
              <a:t>formar</a:t>
            </a:r>
            <a:r>
              <a:rPr lang="en-US" altLang="en-US" dirty="0"/>
              <a:t> un </a:t>
            </a:r>
            <a:r>
              <a:rPr lang="en-US" altLang="en-US" dirty="0" err="1"/>
              <a:t>ojo</a:t>
            </a:r>
            <a:r>
              <a:rPr lang="en-US" altLang="en-US" dirty="0"/>
              <a:t> (Eye)</a:t>
            </a:r>
          </a:p>
          <a:p>
            <a:pPr eaLnBrk="1" hangingPunct="1"/>
            <a:r>
              <a:rPr lang="en-US" altLang="en-US" dirty="0" err="1"/>
              <a:t>Empalme</a:t>
            </a:r>
            <a:r>
              <a:rPr lang="en-US" altLang="en-US" dirty="0"/>
              <a:t> de dos </a:t>
            </a:r>
            <a:r>
              <a:rPr lang="en-US" altLang="en-US" dirty="0" err="1"/>
              <a:t>líneas</a:t>
            </a:r>
            <a:r>
              <a:rPr lang="en-US" altLang="en-US" dirty="0"/>
              <a:t> </a:t>
            </a:r>
            <a:r>
              <a:rPr lang="en-US" altLang="en-US" dirty="0" err="1"/>
              <a:t>iguales</a:t>
            </a:r>
            <a:r>
              <a:rPr lang="en-US" altLang="en-US" dirty="0"/>
              <a:t> Splice – </a:t>
            </a:r>
            <a:r>
              <a:rPr lang="en-US" altLang="en-US" dirty="0" err="1"/>
              <a:t>Aumenta</a:t>
            </a:r>
            <a:r>
              <a:rPr lang="en-US" altLang="en-US" dirty="0"/>
              <a:t> el </a:t>
            </a:r>
            <a:r>
              <a:rPr lang="en-US" altLang="en-US" dirty="0" err="1"/>
              <a:t>diámetro</a:t>
            </a:r>
            <a:r>
              <a:rPr lang="en-US" altLang="en-US" dirty="0"/>
              <a:t> de la l</a:t>
            </a:r>
            <a:r>
              <a:rPr lang="el-GR" altLang="en-US" dirty="0">
                <a:latin typeface="Arial"/>
                <a:cs typeface="Arial"/>
              </a:rPr>
              <a:t>ί</a:t>
            </a:r>
            <a:r>
              <a:rPr lang="en-US" altLang="en-US" dirty="0" err="1"/>
              <a:t>nea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Empalme</a:t>
            </a:r>
            <a:r>
              <a:rPr lang="en-US" altLang="en-US" dirty="0"/>
              <a:t> largo – NO </a:t>
            </a:r>
            <a:r>
              <a:rPr lang="en-US" altLang="en-US" dirty="0" err="1"/>
              <a:t>aumenta</a:t>
            </a:r>
            <a:r>
              <a:rPr lang="en-US" altLang="en-US" dirty="0"/>
              <a:t> el </a:t>
            </a:r>
            <a:r>
              <a:rPr lang="en-US" altLang="en-US" dirty="0" err="1"/>
              <a:t>diámetro</a:t>
            </a:r>
            <a:r>
              <a:rPr lang="en-US" altLang="en-US" dirty="0"/>
              <a:t> </a:t>
            </a:r>
            <a:r>
              <a:rPr lang="en-US" altLang="en-US" dirty="0" err="1"/>
              <a:t>pero</a:t>
            </a:r>
            <a:r>
              <a:rPr lang="en-US" altLang="en-US" dirty="0"/>
              <a:t> </a:t>
            </a:r>
            <a:r>
              <a:rPr lang="en-US" altLang="en-US" dirty="0" err="1"/>
              <a:t>diminuye</a:t>
            </a:r>
            <a:r>
              <a:rPr lang="en-US" altLang="en-US" dirty="0"/>
              <a:t> la </a:t>
            </a:r>
            <a:r>
              <a:rPr lang="en-US" altLang="en-US" dirty="0" err="1"/>
              <a:t>fortaleza</a:t>
            </a:r>
            <a:endParaRPr lang="en-US" altLang="en-US" dirty="0"/>
          </a:p>
          <a:p>
            <a:pPr eaLnBrk="1" hangingPunct="1"/>
            <a:r>
              <a:rPr lang="en-US" altLang="en-US" dirty="0"/>
              <a:t>Eye Splice </a:t>
            </a:r>
          </a:p>
          <a:p>
            <a:pPr eaLnBrk="1" hangingPunct="1">
              <a:buNone/>
            </a:pPr>
            <a:r>
              <a:rPr lang="en-US" altLang="en-US" dirty="0"/>
              <a:t>	</a:t>
            </a:r>
            <a:r>
              <a:rPr lang="en-US" altLang="en-US" sz="2400" dirty="0" err="1"/>
              <a:t>Empalme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ojo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3086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667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343400"/>
            <a:ext cx="307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4800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FID </a:t>
            </a:r>
            <a:r>
              <a:rPr lang="en-US" sz="2000" b="1" dirty="0" err="1">
                <a:solidFill>
                  <a:schemeClr val="tx1"/>
                </a:solidFill>
              </a:rPr>
              <a:t>pasador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37687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E63C88D-8584-4F45-81DC-83759BA12479}" type="slidenum">
              <a:rPr lang="en-US" altLang="en-US" sz="1400" smtClean="0"/>
              <a:pPr eaLnBrk="1" hangingPunct="1"/>
              <a:t>26</a:t>
            </a:fld>
            <a:endParaRPr lang="en-US" altLang="en-US" sz="1400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Securing Lines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019800" cy="2057400"/>
          </a:xfrm>
        </p:spPr>
        <p:txBody>
          <a:bodyPr/>
          <a:lstStyle/>
          <a:p>
            <a:r>
              <a:rPr lang="en-US" altLang="en-US" sz="2800" dirty="0"/>
              <a:t>Cleats </a:t>
            </a:r>
            <a:r>
              <a:rPr lang="en-US" altLang="en-US" sz="1600" i="1" dirty="0"/>
              <a:t>(</a:t>
            </a:r>
            <a:r>
              <a:rPr lang="en-US" altLang="en-US" sz="1600" i="1" dirty="0" err="1"/>
              <a:t>cornamusas</a:t>
            </a:r>
            <a:r>
              <a:rPr lang="en-US" altLang="en-US" sz="1600" i="1" dirty="0"/>
              <a:t>)</a:t>
            </a:r>
          </a:p>
          <a:p>
            <a:pPr lvl="1" eaLnBrk="1" hangingPunct="1"/>
            <a:r>
              <a:rPr lang="en-US" altLang="en-US" sz="2800" dirty="0" err="1"/>
              <a:t>Aseguran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las</a:t>
            </a:r>
            <a:r>
              <a:rPr lang="en-US" altLang="en-US" sz="2800" dirty="0"/>
              <a:t> l</a:t>
            </a:r>
            <a:r>
              <a:rPr lang="el-GR" altLang="en-US" sz="2800" dirty="0">
                <a:latin typeface="Arial"/>
                <a:cs typeface="Arial"/>
              </a:rPr>
              <a:t>ί</a:t>
            </a:r>
            <a:r>
              <a:rPr lang="en-US" altLang="en-US" sz="2800" dirty="0" err="1"/>
              <a:t>neas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atracar</a:t>
            </a:r>
            <a:r>
              <a:rPr lang="en-US" altLang="en-US" sz="2800" dirty="0"/>
              <a:t> o </a:t>
            </a:r>
            <a:r>
              <a:rPr lang="en-US" altLang="en-US" sz="2800" dirty="0" err="1"/>
              <a:t>anclar</a:t>
            </a:r>
            <a:endParaRPr lang="en-US" altLang="en-US" sz="2800" dirty="0"/>
          </a:p>
          <a:p>
            <a:pPr lvl="1" eaLnBrk="1" hangingPunct="1"/>
            <a:r>
              <a:rPr lang="en-US" altLang="en-US" sz="3600" dirty="0">
                <a:solidFill>
                  <a:srgbClr val="FF0000"/>
                </a:solidFill>
              </a:rPr>
              <a:t>Pulleys (called Blocks)</a:t>
            </a:r>
          </a:p>
          <a:p>
            <a:pPr lvl="1" eaLnBrk="1" hangingPunct="1">
              <a:buNone/>
            </a:pPr>
            <a:r>
              <a:rPr lang="en-US" altLang="en-US" sz="2800" dirty="0"/>
              <a:t>		</a:t>
            </a:r>
          </a:p>
        </p:txBody>
      </p:sp>
      <p:pic>
        <p:nvPicPr>
          <p:cNvPr id="25606" name="Picture 4" descr="Fig 11-3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32242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Fig 11-40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Fig 11-41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304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0198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191000"/>
            <a:ext cx="6096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895600" y="4210050"/>
            <a:ext cx="152400" cy="2266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91300" y="13716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buFontTx/>
              <a:buNone/>
            </a:pPr>
            <a:r>
              <a:rPr lang="en-US" altLang="en-US" sz="4000" kern="0" dirty="0">
                <a:solidFill>
                  <a:srgbClr val="FFFF00"/>
                </a:solidFill>
              </a:rPr>
              <a:t>Cam</a:t>
            </a:r>
          </a:p>
          <a:p>
            <a:pPr marL="457200" lvl="1" indent="0" eaLnBrk="1" hangingPunct="1">
              <a:buFontTx/>
              <a:buNone/>
            </a:pPr>
            <a:r>
              <a:rPr lang="en-US" altLang="en-US" sz="2000" kern="0" dirty="0" err="1">
                <a:solidFill>
                  <a:srgbClr val="FFFF00"/>
                </a:solidFill>
              </a:rPr>
              <a:t>Rondana</a:t>
            </a:r>
            <a:endParaRPr lang="en-US" altLang="en-US" sz="2000" kern="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3361267"/>
            <a:ext cx="167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4000" b="1" dirty="0">
                <a:solidFill>
                  <a:schemeClr val="tx1"/>
                </a:solidFill>
              </a:rPr>
              <a:t>Jam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378200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4000" b="1" dirty="0">
                <a:solidFill>
                  <a:schemeClr val="tx1"/>
                </a:solidFill>
              </a:rPr>
              <a:t>Horned</a:t>
            </a:r>
          </a:p>
        </p:txBody>
      </p:sp>
    </p:spTree>
    <p:extLst>
      <p:ext uri="{BB962C8B-B14F-4D97-AF65-F5344CB8AC3E}">
        <p14:creationId xmlns:p14="http://schemas.microsoft.com/office/powerpoint/2010/main" val="2589742035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BE58E4A-FF62-4BE7-9C6B-E05501230906}" type="slidenum">
              <a:rPr lang="en-US" altLang="en-US" sz="1400" smtClean="0"/>
              <a:pPr eaLnBrk="1" hangingPunct="1"/>
              <a:t>27</a:t>
            </a:fld>
            <a:endParaRPr lang="en-US" altLang="en-US" sz="1400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Asegurando</a:t>
            </a:r>
            <a:r>
              <a:rPr lang="en-US" altLang="en-US" dirty="0"/>
              <a:t> </a:t>
            </a:r>
            <a:r>
              <a:rPr lang="en-US" altLang="en-US" dirty="0" err="1"/>
              <a:t>las</a:t>
            </a:r>
            <a:r>
              <a:rPr lang="en-US" altLang="en-US" dirty="0"/>
              <a:t> </a:t>
            </a:r>
            <a:r>
              <a:rPr lang="en-US" altLang="en-US" dirty="0" err="1"/>
              <a:t>lineas</a:t>
            </a:r>
            <a:endParaRPr lang="en-US" alt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352800" cy="495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Turnbuckles</a:t>
            </a:r>
          </a:p>
          <a:p>
            <a:pPr eaLnBrk="1" hangingPunct="1">
              <a:buNone/>
            </a:pPr>
            <a:r>
              <a:rPr lang="en-US" altLang="en-US" sz="1800" i="1" dirty="0"/>
              <a:t>           (</a:t>
            </a:r>
            <a:r>
              <a:rPr lang="en-US" altLang="en-US" sz="1800" i="1" dirty="0" err="1"/>
              <a:t>tensores</a:t>
            </a:r>
            <a:r>
              <a:rPr lang="en-US" altLang="en-US" sz="1800" i="1" dirty="0"/>
              <a:t>)</a:t>
            </a:r>
          </a:p>
          <a:p>
            <a:pPr lvl="1" eaLnBrk="1" hangingPunct="1"/>
            <a:r>
              <a:rPr lang="en-US" altLang="en-US" sz="3600" dirty="0" err="1"/>
              <a:t>Herraje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enroscado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para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halar</a:t>
            </a:r>
            <a:r>
              <a:rPr lang="en-US" altLang="en-US" sz="3600" dirty="0"/>
              <a:t> dos </a:t>
            </a:r>
            <a:r>
              <a:rPr lang="en-US" altLang="en-US" sz="3600" dirty="0" err="1"/>
              <a:t>ojos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cerca</a:t>
            </a:r>
            <a:endParaRPr lang="en-US" altLang="en-US" sz="3600" dirty="0"/>
          </a:p>
        </p:txBody>
      </p:sp>
      <p:pic>
        <p:nvPicPr>
          <p:cNvPr id="26630" name="Picture 7" descr="Fig 11-42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953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1148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0735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79AFAFAE-BB5B-4197-87FF-73E60276E4C2}" type="slidenum">
              <a:rPr lang="en-US" altLang="en-US" sz="1400" smtClean="0"/>
              <a:pPr eaLnBrk="1" hangingPunct="1"/>
              <a:t>28</a:t>
            </a:fld>
            <a:endParaRPr lang="en-US" altLang="en-US" sz="1400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Asegurando</a:t>
            </a:r>
            <a:r>
              <a:rPr lang="en-US" altLang="en-US" dirty="0"/>
              <a:t> </a:t>
            </a:r>
            <a:r>
              <a:rPr lang="en-US" altLang="en-US" dirty="0" err="1"/>
              <a:t>las</a:t>
            </a:r>
            <a:r>
              <a:rPr lang="en-US" altLang="en-US" dirty="0"/>
              <a:t> </a:t>
            </a:r>
            <a:r>
              <a:rPr lang="en-US" altLang="en-US"/>
              <a:t>líneas</a:t>
            </a:r>
            <a:endParaRPr lang="en-US" altLang="en-US" dirty="0"/>
          </a:p>
        </p:txBody>
      </p:sp>
      <p:pic>
        <p:nvPicPr>
          <p:cNvPr id="27653" name="Picture 4" descr="Fig 11-43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Fig 11-44a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Fig 11-44b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0640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638800" y="4038600"/>
            <a:ext cx="35052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55626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219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Sampson Post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2354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Bow Bitts</a:t>
            </a:r>
          </a:p>
        </p:txBody>
      </p:sp>
    </p:spTree>
    <p:extLst>
      <p:ext uri="{BB962C8B-B14F-4D97-AF65-F5344CB8AC3E}">
        <p14:creationId xmlns:p14="http://schemas.microsoft.com/office/powerpoint/2010/main" val="2249715386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30EBB82-00C9-47AD-B4C1-174456D54870}" type="slidenum">
              <a:rPr lang="en-US" altLang="en-US" sz="1400" smtClean="0"/>
              <a:pPr eaLnBrk="1" hangingPunct="1"/>
              <a:t>29</a:t>
            </a:fld>
            <a:endParaRPr lang="en-US" altLang="en-US" sz="1400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Lead Lines 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linea</a:t>
            </a:r>
            <a:r>
              <a:rPr lang="en-US" altLang="en-US" sz="1600" dirty="0"/>
              <a:t> de </a:t>
            </a:r>
            <a:r>
              <a:rPr lang="en-US" altLang="en-US" sz="1600" dirty="0" err="1"/>
              <a:t>plomo</a:t>
            </a:r>
            <a:r>
              <a:rPr lang="en-US" altLang="en-US" sz="1600" dirty="0"/>
              <a:t>) (</a:t>
            </a:r>
            <a:r>
              <a:rPr lang="en-US" altLang="en-US" sz="1600" dirty="0" err="1"/>
              <a:t>sondaleja</a:t>
            </a:r>
            <a:r>
              <a:rPr lang="en-US" altLang="en-US" sz="1600" dirty="0"/>
              <a:t>)</a:t>
            </a:r>
          </a:p>
        </p:txBody>
      </p:sp>
      <p:pic>
        <p:nvPicPr>
          <p:cNvPr id="28677" name="Picture 6" descr="Fig 11-47-rd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858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4478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Usada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medir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profundidad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hasta</a:t>
            </a:r>
            <a:r>
              <a:rPr lang="en-US" sz="2400" b="1" dirty="0">
                <a:solidFill>
                  <a:srgbClr val="FF0000"/>
                </a:solidFill>
              </a:rPr>
              <a:t> 100 pies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032575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Depth-interval markers    </a:t>
            </a:r>
            <a:r>
              <a:rPr lang="en-US" sz="2000" b="1" dirty="0" err="1">
                <a:solidFill>
                  <a:srgbClr val="FFFF00"/>
                </a:solidFill>
              </a:rPr>
              <a:t>indican</a:t>
            </a:r>
            <a:r>
              <a:rPr lang="en-US" sz="2000" b="1" dirty="0">
                <a:solidFill>
                  <a:srgbClr val="FFFF00"/>
                </a:solidFill>
              </a:rPr>
              <a:t>   </a:t>
            </a:r>
            <a:r>
              <a:rPr lang="en-US" sz="3200" b="1" dirty="0">
                <a:solidFill>
                  <a:srgbClr val="FFFF00"/>
                </a:solidFill>
              </a:rPr>
              <a:t>  	</a:t>
            </a:r>
            <a:r>
              <a:rPr lang="en-US" sz="2000" b="1" dirty="0" err="1">
                <a:solidFill>
                  <a:srgbClr val="FFFF00"/>
                </a:solidFill>
              </a:rPr>
              <a:t>profundidad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800600" y="2438400"/>
            <a:ext cx="609600" cy="457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239000" y="2571184"/>
            <a:ext cx="76200" cy="781616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267200" y="3109793"/>
            <a:ext cx="1371600" cy="130980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181600" y="3124200"/>
            <a:ext cx="1049867" cy="22860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0856037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9CDFF1F-4DE8-47D6-B6E2-FF39E6C3E5B7}" type="slidenum">
              <a:rPr lang="en-US" altLang="en-US" sz="1400" smtClean="0"/>
              <a:pPr eaLnBrk="1" hangingPunct="1"/>
              <a:t>3</a:t>
            </a:fld>
            <a:endParaRPr lang="en-US" altLang="en-US" sz="1400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Objetivos</a:t>
            </a:r>
            <a:r>
              <a:rPr lang="en-US" altLang="en-US" dirty="0"/>
              <a:t> del </a:t>
            </a:r>
            <a:r>
              <a:rPr lang="en-US" altLang="en-US" dirty="0" err="1"/>
              <a:t>Capítulo</a:t>
            </a:r>
            <a:endParaRPr lang="en-US" altLang="en-US" dirty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181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Marlinspike Seamanship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Calafateria</a:t>
            </a:r>
            <a:r>
              <a:rPr lang="en-US" altLang="en-US" sz="2400" dirty="0"/>
              <a:t>) </a:t>
            </a:r>
            <a:endParaRPr lang="en-US" altLang="en-US" sz="4000" dirty="0"/>
          </a:p>
          <a:p>
            <a:pPr eaLnBrk="1" hangingPunct="1"/>
            <a:r>
              <a:rPr lang="en-US" altLang="en-US" sz="3600" dirty="0">
                <a:latin typeface="Arial Black" pitchFamily="34" charset="0"/>
              </a:rPr>
              <a:t>LINEAS</a:t>
            </a:r>
          </a:p>
          <a:p>
            <a:pPr lvl="2"/>
            <a:r>
              <a:rPr lang="en-US" altLang="en-US" sz="3600" dirty="0" err="1"/>
              <a:t>Uso</a:t>
            </a:r>
            <a:r>
              <a:rPr lang="en-US" altLang="en-US" sz="3600" dirty="0"/>
              <a:t> y </a:t>
            </a:r>
            <a:r>
              <a:rPr lang="en-US" altLang="en-US" sz="3600" dirty="0" err="1"/>
              <a:t>cuido</a:t>
            </a:r>
            <a:endParaRPr lang="en-US" altLang="en-US" sz="3600" dirty="0"/>
          </a:p>
          <a:p>
            <a:pPr lvl="2"/>
            <a:r>
              <a:rPr lang="en-US" altLang="en-US" sz="3600" dirty="0" err="1"/>
              <a:t>Almacenamiento</a:t>
            </a:r>
            <a:endParaRPr lang="en-US" altLang="en-US" sz="3600" dirty="0"/>
          </a:p>
          <a:p>
            <a:pPr lvl="2"/>
            <a:r>
              <a:rPr lang="en-US" altLang="en-US" sz="3600" dirty="0" err="1"/>
              <a:t>Manejo</a:t>
            </a:r>
            <a:r>
              <a:rPr lang="en-US" altLang="en-US" sz="3600" dirty="0"/>
              <a:t> de </a:t>
            </a:r>
            <a:r>
              <a:rPr lang="en-US" altLang="en-US" sz="3600" dirty="0" err="1"/>
              <a:t>Cabos</a:t>
            </a:r>
            <a:r>
              <a:rPr lang="en-US" altLang="en-US" sz="3600" dirty="0"/>
              <a:t> y </a:t>
            </a:r>
            <a:r>
              <a:rPr lang="en-US" altLang="en-US" sz="3600" dirty="0" err="1"/>
              <a:t>herrajes</a:t>
            </a:r>
            <a:endParaRPr lang="en-US" altLang="en-US" sz="3600" dirty="0"/>
          </a:p>
          <a:p>
            <a:pPr lvl="2"/>
            <a:r>
              <a:rPr lang="en-US" altLang="en-US" sz="3600" dirty="0"/>
              <a:t>Las </a:t>
            </a:r>
            <a:r>
              <a:rPr lang="en-US" altLang="en-US" sz="3600" dirty="0" err="1"/>
              <a:t>nudos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útiles</a:t>
            </a:r>
            <a:endParaRPr lang="en-US" altLang="en-US" sz="3600" dirty="0"/>
          </a:p>
          <a:p>
            <a:pPr eaLnBrk="1" hangingPunct="1"/>
            <a:r>
              <a:rPr lang="en-US" altLang="en-US" sz="3600" dirty="0" err="1">
                <a:latin typeface="Arial Black" pitchFamily="34" charset="0"/>
              </a:rPr>
              <a:t>Asegurando</a:t>
            </a:r>
            <a:r>
              <a:rPr lang="en-US" altLang="en-US" sz="3600" dirty="0">
                <a:latin typeface="Arial Black" pitchFamily="34" charset="0"/>
              </a:rPr>
              <a:t> la </a:t>
            </a:r>
            <a:r>
              <a:rPr lang="en-US" altLang="en-US" sz="3600">
                <a:latin typeface="Arial Black" pitchFamily="34" charset="0"/>
              </a:rPr>
              <a:t>liíneas</a:t>
            </a:r>
            <a:r>
              <a:rPr lang="en-US" altLang="en-US" sz="3600" dirty="0">
                <a:latin typeface="Arial Black" pitchFamily="34" charset="0"/>
              </a:rPr>
              <a:t> </a:t>
            </a:r>
          </a:p>
          <a:p>
            <a:pPr eaLnBrk="1" hangingPunct="1">
              <a:buNone/>
            </a:pPr>
            <a:r>
              <a:rPr lang="en-US" altLang="en-US" sz="3600" dirty="0">
                <a:latin typeface="Arial Black" pitchFamily="34" charset="0"/>
              </a:rPr>
              <a:t>         del </a:t>
            </a:r>
            <a:r>
              <a:rPr lang="en-US" altLang="en-US" sz="3600" dirty="0" err="1">
                <a:latin typeface="Arial Black" pitchFamily="34" charset="0"/>
              </a:rPr>
              <a:t>barco</a:t>
            </a:r>
            <a:endParaRPr lang="en-US" altLang="en-US" sz="36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38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BEE4D17-A2C3-4D37-A1A4-9C547AD4C508}" type="slidenum">
              <a:rPr lang="en-US" altLang="en-US" sz="1400" smtClean="0"/>
              <a:pPr eaLnBrk="1" hangingPunct="1"/>
              <a:t>30</a:t>
            </a:fld>
            <a:endParaRPr lang="en-US" altLang="en-US" sz="1400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Dipping the Eye</a:t>
            </a:r>
          </a:p>
        </p:txBody>
      </p:sp>
      <p:pic>
        <p:nvPicPr>
          <p:cNvPr id="29701" name="Picture 4" descr="Fig 11-4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304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00 chap opener Fig7-1-2r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09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9436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3716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Usada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para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atar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mas</a:t>
            </a:r>
            <a:r>
              <a:rPr lang="en-US" sz="3600" b="1" dirty="0">
                <a:solidFill>
                  <a:schemeClr val="tx1"/>
                </a:solidFill>
              </a:rPr>
              <a:t> de </a:t>
            </a:r>
            <a:r>
              <a:rPr lang="en-US" sz="3600" b="1" dirty="0" err="1">
                <a:solidFill>
                  <a:schemeClr val="tx1"/>
                </a:solidFill>
              </a:rPr>
              <a:t>una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embarcación</a:t>
            </a:r>
            <a:r>
              <a:rPr lang="en-US" sz="3600" b="1" dirty="0">
                <a:solidFill>
                  <a:schemeClr val="tx1"/>
                </a:solidFill>
              </a:rPr>
              <a:t> al </a:t>
            </a:r>
            <a:r>
              <a:rPr lang="en-US" sz="3600" b="1" dirty="0" err="1">
                <a:solidFill>
                  <a:schemeClr val="tx1"/>
                </a:solidFill>
              </a:rPr>
              <a:t>muelle</a:t>
            </a:r>
            <a:r>
              <a:rPr lang="en-US" sz="3600" b="1" dirty="0">
                <a:solidFill>
                  <a:schemeClr val="tx1"/>
                </a:solidFill>
              </a:rPr>
              <a:t> sin </a:t>
            </a:r>
            <a:r>
              <a:rPr lang="en-US" sz="3600" b="1" dirty="0" err="1">
                <a:solidFill>
                  <a:schemeClr val="tx1"/>
                </a:solidFill>
              </a:rPr>
              <a:t>que</a:t>
            </a:r>
            <a:r>
              <a:rPr lang="en-US" sz="3600" b="1" dirty="0">
                <a:solidFill>
                  <a:schemeClr val="tx1"/>
                </a:solidFill>
              </a:rPr>
              <a:t> se </a:t>
            </a:r>
            <a:r>
              <a:rPr lang="en-US" sz="3600" b="1" dirty="0" err="1">
                <a:solidFill>
                  <a:schemeClr val="tx1"/>
                </a:solidFill>
              </a:rPr>
              <a:t>interfieran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629400" y="3581400"/>
            <a:ext cx="1905000" cy="1828800"/>
          </a:xfrm>
          <a:prstGeom prst="ellipse">
            <a:avLst/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55374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Gracias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              Illustrations provided </a:t>
            </a:r>
            <a:r>
              <a:rPr lang="en-US" sz="1800"/>
              <a:t>by McGraw Hill </a:t>
            </a:r>
            <a:r>
              <a:rPr lang="en-US" sz="1800" dirty="0"/>
              <a:t>Education</a:t>
            </a:r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b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     </a:t>
            </a:r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43866303-6170-4857-BD4C-FCA3314B9308}" type="slidenum">
              <a:rPr lang="en-US" altLang="en-US" sz="1400" smtClean="0"/>
              <a:pPr eaLnBrk="1" hangingPunct="1"/>
              <a:t>4</a:t>
            </a:fld>
            <a:endParaRPr lang="en-US" altLang="en-US" sz="1400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¿Linea o </a:t>
            </a:r>
            <a:r>
              <a:rPr lang="en-US" altLang="en-US" dirty="0" err="1"/>
              <a:t>soga</a:t>
            </a:r>
            <a:r>
              <a:rPr lang="en-US" altLang="en-US" dirty="0"/>
              <a:t>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69342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soga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la </a:t>
            </a:r>
            <a:r>
              <a:rPr lang="en-US" altLang="en-US" dirty="0" err="1"/>
              <a:t>que</a:t>
            </a:r>
            <a:r>
              <a:rPr lang="en-US" altLang="en-US" dirty="0"/>
              <a:t> </a:t>
            </a:r>
            <a:r>
              <a:rPr lang="en-US" altLang="en-US" dirty="0" err="1"/>
              <a:t>compras</a:t>
            </a:r>
            <a:r>
              <a:rPr lang="en-US" altLang="en-US" dirty="0"/>
              <a:t> en la </a:t>
            </a:r>
            <a:r>
              <a:rPr lang="en-US" altLang="en-US" dirty="0" err="1"/>
              <a:t>ferreteria</a:t>
            </a:r>
            <a:endParaRPr lang="en-US" altLang="en-US" dirty="0"/>
          </a:p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soga</a:t>
            </a:r>
            <a:r>
              <a:rPr lang="en-US" altLang="en-US" dirty="0"/>
              <a:t> se </a:t>
            </a:r>
            <a:r>
              <a:rPr lang="en-US" altLang="en-US" dirty="0" err="1"/>
              <a:t>convierte</a:t>
            </a:r>
            <a:r>
              <a:rPr lang="en-US" altLang="en-US" dirty="0"/>
              <a:t> en </a:t>
            </a:r>
            <a:r>
              <a:rPr lang="en-US" altLang="en-US" dirty="0" err="1"/>
              <a:t>cabo</a:t>
            </a:r>
            <a:r>
              <a:rPr lang="en-US" altLang="en-US" dirty="0"/>
              <a:t> al </a:t>
            </a:r>
            <a:r>
              <a:rPr lang="en-US" altLang="en-US" dirty="0" err="1"/>
              <a:t>ingresar</a:t>
            </a:r>
            <a:r>
              <a:rPr lang="en-US" altLang="en-US" dirty="0"/>
              <a:t> al </a:t>
            </a:r>
            <a:r>
              <a:rPr lang="en-US" altLang="en-US" dirty="0" err="1"/>
              <a:t>barco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61296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90169" y="1219200"/>
            <a:ext cx="5253831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4E4448A-3B56-4AC1-89A5-240DEC6BC913}" type="slidenum">
              <a:rPr lang="en-US" altLang="en-US" sz="1400" smtClean="0"/>
              <a:pPr eaLnBrk="1" hangingPunct="1"/>
              <a:t>5</a:t>
            </a:fld>
            <a:endParaRPr lang="en-US" altLang="en-US" sz="1400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Materiales</a:t>
            </a:r>
            <a:r>
              <a:rPr lang="en-US" altLang="en-US" dirty="0"/>
              <a:t> </a:t>
            </a:r>
            <a:r>
              <a:rPr lang="en-US" altLang="en-US" dirty="0" err="1"/>
              <a:t>para</a:t>
            </a:r>
            <a:r>
              <a:rPr lang="en-US" altLang="en-US" dirty="0"/>
              <a:t> </a:t>
            </a:r>
            <a:r>
              <a:rPr lang="en-US" altLang="en-US" dirty="0" err="1"/>
              <a:t>cabos</a:t>
            </a:r>
            <a:endParaRPr lang="en-US" altLang="en-US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1094"/>
            <a:ext cx="3505200" cy="49530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Nylon</a:t>
            </a:r>
          </a:p>
          <a:p>
            <a:pPr lvl="1" eaLnBrk="1" hangingPunct="1"/>
            <a:r>
              <a:rPr lang="en-US" altLang="en-US" sz="2000" dirty="0" err="1"/>
              <a:t>Sintético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 err="1"/>
              <a:t>Amarre</a:t>
            </a:r>
            <a:r>
              <a:rPr lang="en-US" altLang="en-US" sz="2000" dirty="0"/>
              <a:t> / </a:t>
            </a:r>
            <a:r>
              <a:rPr lang="en-US" altLang="en-US" sz="2000" dirty="0" err="1"/>
              <a:t>anclaje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</a:rPr>
              <a:t>La </a:t>
            </a:r>
            <a:r>
              <a:rPr lang="en-US" altLang="en-US" sz="2000" dirty="0" err="1">
                <a:solidFill>
                  <a:srgbClr val="FF0000"/>
                </a:solidFill>
              </a:rPr>
              <a:t>que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mas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estira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 dirty="0"/>
              <a:t>Polyester</a:t>
            </a:r>
          </a:p>
          <a:p>
            <a:pPr lvl="1" eaLnBrk="1" hangingPunct="1"/>
            <a:r>
              <a:rPr lang="en-US" altLang="en-US" sz="2000" dirty="0"/>
              <a:t>Dacron</a:t>
            </a:r>
          </a:p>
          <a:p>
            <a:pPr lvl="1"/>
            <a:r>
              <a:rPr lang="en-US" altLang="en-US" sz="2000" dirty="0" err="1"/>
              <a:t>Sintética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Polypropyleno</a:t>
            </a:r>
            <a:endParaRPr lang="en-US" altLang="en-US" sz="2000" dirty="0"/>
          </a:p>
          <a:p>
            <a:pPr lvl="1"/>
            <a:r>
              <a:rPr lang="en-US" altLang="en-US" sz="2000" dirty="0" err="1">
                <a:solidFill>
                  <a:srgbClr val="FF0000"/>
                </a:solidFill>
              </a:rPr>
              <a:t>Flota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r>
              <a:rPr lang="en-US" altLang="en-US" sz="2000" dirty="0" err="1"/>
              <a:t>Sintética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Cabos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especiales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sogas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alambre</a:t>
            </a:r>
            <a:endParaRPr lang="en-US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3" y="2092588"/>
            <a:ext cx="5172075" cy="34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7938" y="1219200"/>
            <a:ext cx="144462" cy="525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62400" y="1938865"/>
            <a:ext cx="5181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62400" y="5503334"/>
            <a:ext cx="5181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175672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4D553767-4718-45F2-B2FA-9CE4DC7C041B}" type="slidenum">
              <a:rPr lang="en-US" altLang="en-US" sz="1400" smtClean="0"/>
              <a:pPr eaLnBrk="1" hangingPunct="1"/>
              <a:t>6</a:t>
            </a:fld>
            <a:endParaRPr lang="en-US" altLang="en-US" sz="1400" dirty="0"/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dirty="0"/>
              <a:t>La </a:t>
            </a:r>
            <a:r>
              <a:rPr lang="en-US" altLang="en-US" sz="3200" dirty="0" err="1"/>
              <a:t>construcción</a:t>
            </a:r>
            <a:r>
              <a:rPr lang="en-US" altLang="en-US" sz="3200" dirty="0"/>
              <a:t> de la </a:t>
            </a:r>
            <a:r>
              <a:rPr lang="en-US" altLang="en-US" sz="3200" dirty="0" err="1"/>
              <a:t>línea</a:t>
            </a:r>
            <a:r>
              <a:rPr lang="en-US" altLang="en-US" sz="3200" dirty="0"/>
              <a:t> o </a:t>
            </a:r>
            <a:r>
              <a:rPr lang="en-US" altLang="en-US" sz="3200" dirty="0" err="1"/>
              <a:t>cabo</a:t>
            </a:r>
            <a:endParaRPr lang="en-US" altLang="en-US" sz="3200" dirty="0"/>
          </a:p>
        </p:txBody>
      </p:sp>
      <p:pic>
        <p:nvPicPr>
          <p:cNvPr id="10246" name="Picture 6" descr="Fig 11-7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Fig 11-1b-r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48992"/>
            <a:ext cx="3581400" cy="151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114800" y="1219200"/>
            <a:ext cx="152400" cy="52006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3810000"/>
            <a:ext cx="4191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838200" y="1295400"/>
            <a:ext cx="30299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Laid rope</a:t>
            </a:r>
          </a:p>
          <a:p>
            <a:pPr eaLnBrk="1" hangingPunct="1"/>
            <a:r>
              <a:rPr lang="en-US" altLang="en-US" sz="2400" b="1" dirty="0" err="1">
                <a:solidFill>
                  <a:schemeClr val="tx1"/>
                </a:solidFill>
              </a:rPr>
              <a:t>Cuerda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enrollada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152400" y="4983163"/>
            <a:ext cx="1906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Webbing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</a:rPr>
              <a:t>Correa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4876799" y="6477000"/>
            <a:ext cx="3505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Knots, Slices and  Line Handling: A Captain</a:t>
            </a:r>
            <a:r>
              <a:rPr lang="en-US" altLang="en-US" sz="800" dirty="0">
                <a:latin typeface="Times New Roman" charset="0"/>
              </a:rPr>
              <a:t>’</a:t>
            </a:r>
            <a:r>
              <a:rPr lang="en-US" altLang="en-US" sz="800" dirty="0"/>
              <a:t>s Quick Guide by Charlie Wing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292352"/>
            <a:ext cx="4724400" cy="4651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57800" y="2133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Cabos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trenzados</a:t>
            </a:r>
            <a:endParaRPr lang="es-P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8076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C09080-E5AD-4172-94BA-03B3B0E898BC}" type="slidenum">
              <a:rPr lang="en-US" altLang="en-US" sz="1400" smtClean="0"/>
              <a:pPr eaLnBrk="1" hangingPunct="1"/>
              <a:t>7</a:t>
            </a:fld>
            <a:endParaRPr lang="en-US" altLang="en-US" sz="14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¿</a:t>
            </a:r>
            <a:r>
              <a:rPr lang="en-US" altLang="en-US" dirty="0" err="1"/>
              <a:t>Cual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la </a:t>
            </a:r>
            <a:r>
              <a:rPr lang="en-US" altLang="en-US" dirty="0" err="1"/>
              <a:t>mejor</a:t>
            </a:r>
            <a:r>
              <a:rPr lang="en-US" altLang="en-US" dirty="0"/>
              <a:t> a </a:t>
            </a:r>
            <a:r>
              <a:rPr lang="en-US" altLang="en-US" dirty="0" err="1"/>
              <a:t>usar</a:t>
            </a:r>
            <a:r>
              <a:rPr lang="en-US" altLang="en-US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75" y="1219198"/>
            <a:ext cx="4295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75" y="3666064"/>
            <a:ext cx="4314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29174" y="3581400"/>
            <a:ext cx="4314825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32338" y="1219200"/>
            <a:ext cx="144462" cy="525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174" y="2971800"/>
            <a:ext cx="4729164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524000"/>
            <a:ext cx="434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kern="0" dirty="0"/>
              <a:t>¿</a:t>
            </a:r>
            <a:r>
              <a:rPr lang="en-US" altLang="en-US" kern="0" dirty="0" err="1"/>
              <a:t>Qué</a:t>
            </a:r>
            <a:r>
              <a:rPr lang="en-US" altLang="en-US" kern="0" dirty="0"/>
              <a:t> </a:t>
            </a:r>
            <a:r>
              <a:rPr lang="en-US" altLang="en-US" kern="0" dirty="0" err="1"/>
              <a:t>considerar</a:t>
            </a:r>
            <a:r>
              <a:rPr lang="en-US" altLang="en-US" kern="0" dirty="0"/>
              <a:t> al </a:t>
            </a:r>
            <a:r>
              <a:rPr lang="en-US" altLang="en-US" kern="0" dirty="0" err="1"/>
              <a:t>escoger</a:t>
            </a:r>
            <a:r>
              <a:rPr lang="en-US" altLang="en-US" kern="0" dirty="0"/>
              <a:t> un </a:t>
            </a:r>
            <a:r>
              <a:rPr lang="en-US" altLang="en-US" kern="0" dirty="0" err="1"/>
              <a:t>cabo</a:t>
            </a:r>
            <a:r>
              <a:rPr lang="en-US" altLang="en-US" kern="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3429000"/>
            <a:ext cx="4495800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lang="en-US" sz="1400" i="1" dirty="0">
                <a:solidFill>
                  <a:schemeClr val="accent4"/>
                </a:solidFill>
              </a:rPr>
              <a:t> </a:t>
            </a:r>
            <a:r>
              <a:rPr lang="en-US" sz="1400" i="1" dirty="0" err="1">
                <a:solidFill>
                  <a:schemeClr val="accent4"/>
                </a:solidFill>
              </a:rPr>
              <a:t>Seccione</a:t>
            </a:r>
            <a:r>
              <a:rPr lang="en-US" sz="1400" i="1" dirty="0">
                <a:solidFill>
                  <a:schemeClr val="accent4"/>
                </a:solidFill>
              </a:rPr>
              <a:t> la </a:t>
            </a:r>
            <a:r>
              <a:rPr lang="en-US" sz="1400" i="1" dirty="0" err="1">
                <a:solidFill>
                  <a:schemeClr val="accent4"/>
                </a:solidFill>
              </a:rPr>
              <a:t>linea</a:t>
            </a:r>
            <a:r>
              <a:rPr lang="en-US" sz="1400" i="1" dirty="0">
                <a:solidFill>
                  <a:schemeClr val="accent4"/>
                </a:solidFill>
              </a:rPr>
              <a:t> </a:t>
            </a:r>
            <a:r>
              <a:rPr lang="en-US" sz="1400" i="1" dirty="0" err="1">
                <a:solidFill>
                  <a:schemeClr val="accent4"/>
                </a:solidFill>
              </a:rPr>
              <a:t>mas</a:t>
            </a:r>
            <a:r>
              <a:rPr lang="en-US" sz="1400" i="1" dirty="0">
                <a:solidFill>
                  <a:schemeClr val="accent4"/>
                </a:solidFill>
              </a:rPr>
              <a:t> </a:t>
            </a:r>
            <a:r>
              <a:rPr lang="en-US" sz="1400" i="1" dirty="0" err="1">
                <a:solidFill>
                  <a:schemeClr val="accent4"/>
                </a:solidFill>
              </a:rPr>
              <a:t>apropiada</a:t>
            </a:r>
            <a:r>
              <a:rPr lang="en-US" sz="1400" i="1" dirty="0">
                <a:solidFill>
                  <a:schemeClr val="accent4"/>
                </a:solidFill>
              </a:rPr>
              <a:t> al </a:t>
            </a:r>
            <a:r>
              <a:rPr lang="en-US" sz="1400" i="1" dirty="0" err="1">
                <a:solidFill>
                  <a:schemeClr val="accent4"/>
                </a:solidFill>
              </a:rPr>
              <a:t>uso</a:t>
            </a:r>
            <a:r>
              <a:rPr lang="en-US" sz="1400" i="1" dirty="0">
                <a:solidFill>
                  <a:schemeClr val="accent4"/>
                </a:solidFill>
              </a:rPr>
              <a:t> </a:t>
            </a:r>
            <a:r>
              <a:rPr lang="en-US" sz="1400" i="1" dirty="0" err="1">
                <a:solidFill>
                  <a:schemeClr val="accent4"/>
                </a:solidFill>
              </a:rPr>
              <a:t>que</a:t>
            </a:r>
            <a:r>
              <a:rPr lang="en-US" sz="1400" i="1" dirty="0">
                <a:solidFill>
                  <a:schemeClr val="accent4"/>
                </a:solidFill>
              </a:rPr>
              <a:t> le vas </a:t>
            </a:r>
            <a:r>
              <a:rPr lang="en-US" sz="1400" i="1" dirty="0" err="1">
                <a:solidFill>
                  <a:schemeClr val="accent4"/>
                </a:solidFill>
              </a:rPr>
              <a:t>dar</a:t>
            </a:r>
            <a:endParaRPr lang="en-US" sz="1400" i="1" dirty="0">
              <a:solidFill>
                <a:schemeClr val="accent4"/>
              </a:solidFill>
            </a:endParaRPr>
          </a:p>
          <a:p>
            <a:pPr>
              <a:lnSpc>
                <a:spcPts val="13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4"/>
                </a:solidFill>
              </a:rPr>
              <a:t>     </a:t>
            </a:r>
            <a:r>
              <a:rPr lang="en-US" sz="1400" dirty="0" err="1">
                <a:solidFill>
                  <a:schemeClr val="accent4"/>
                </a:solidFill>
              </a:rPr>
              <a:t>Algunas</a:t>
            </a:r>
            <a:r>
              <a:rPr lang="en-US" sz="1400" dirty="0">
                <a:solidFill>
                  <a:schemeClr val="accent4"/>
                </a:solidFill>
              </a:rPr>
              <a:t> de </a:t>
            </a:r>
            <a:r>
              <a:rPr lang="en-US" sz="1400" dirty="0" err="1">
                <a:solidFill>
                  <a:schemeClr val="accent4"/>
                </a:solidFill>
              </a:rPr>
              <a:t>las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caracteristicas</a:t>
            </a:r>
            <a:r>
              <a:rPr lang="en-US" sz="1400" dirty="0">
                <a:solidFill>
                  <a:schemeClr val="accent4"/>
                </a:solidFill>
              </a:rPr>
              <a:t> son </a:t>
            </a:r>
            <a:r>
              <a:rPr lang="en-US" sz="1400" dirty="0" err="1">
                <a:solidFill>
                  <a:schemeClr val="accent4"/>
                </a:solidFill>
              </a:rPr>
              <a:t>las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siguientes</a:t>
            </a:r>
            <a:r>
              <a:rPr lang="en-US" sz="1400" dirty="0">
                <a:solidFill>
                  <a:schemeClr val="accent4"/>
                </a:solidFill>
              </a:rPr>
              <a:t>:</a:t>
            </a:r>
          </a:p>
          <a:p>
            <a:pPr>
              <a:lnSpc>
                <a:spcPts val="1300"/>
              </a:lnSpc>
              <a:spcBef>
                <a:spcPts val="0"/>
              </a:spcBef>
            </a:pPr>
            <a:endParaRPr lang="en-US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</a:rPr>
              <a:t>     </a:t>
            </a:r>
            <a:r>
              <a:rPr lang="en-US" sz="1400" b="1" i="1" dirty="0" err="1">
                <a:solidFill>
                  <a:schemeClr val="accent4"/>
                </a:solidFill>
              </a:rPr>
              <a:t>Fuerza</a:t>
            </a: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</a:t>
            </a:r>
            <a:r>
              <a:rPr lang="en-US" sz="1400" b="1" i="1" dirty="0" err="1">
                <a:solidFill>
                  <a:schemeClr val="accent4"/>
                </a:solidFill>
              </a:rPr>
              <a:t>Elasticidad</a:t>
            </a: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Resistencia al </a:t>
            </a:r>
            <a:r>
              <a:rPr lang="en-US" sz="1400" b="1" i="1" dirty="0" err="1">
                <a:solidFill>
                  <a:schemeClr val="accent4"/>
                </a:solidFill>
              </a:rPr>
              <a:t>desgaste</a:t>
            </a: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Resistencia al sol</a:t>
            </a: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Resistencia a </a:t>
            </a:r>
            <a:r>
              <a:rPr lang="en-US" sz="1400" b="1" i="1" dirty="0" err="1">
                <a:solidFill>
                  <a:schemeClr val="accent4"/>
                </a:solidFill>
              </a:rPr>
              <a:t>resbalar</a:t>
            </a: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</a:t>
            </a:r>
            <a:r>
              <a:rPr lang="en-US" sz="1400" b="1" i="1" dirty="0" err="1">
                <a:solidFill>
                  <a:schemeClr val="accent4"/>
                </a:solidFill>
              </a:rPr>
              <a:t>Flotación</a:t>
            </a: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</a:t>
            </a:r>
            <a:r>
              <a:rPr lang="en-US" sz="1400" b="1" i="1" dirty="0" err="1">
                <a:solidFill>
                  <a:schemeClr val="accent4"/>
                </a:solidFill>
              </a:rPr>
              <a:t>Facilidad</a:t>
            </a:r>
            <a:r>
              <a:rPr lang="en-US" sz="1400" b="1" i="1" dirty="0">
                <a:solidFill>
                  <a:schemeClr val="accent4"/>
                </a:solidFill>
              </a:rPr>
              <a:t> de </a:t>
            </a:r>
            <a:r>
              <a:rPr lang="en-US" sz="1400" b="1" i="1" dirty="0" err="1">
                <a:solidFill>
                  <a:schemeClr val="accent4"/>
                </a:solidFill>
              </a:rPr>
              <a:t>manejo</a:t>
            </a: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400" b="1" i="1" dirty="0">
              <a:solidFill>
                <a:schemeClr val="accent4"/>
              </a:solidFill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b="1" i="1" dirty="0">
                <a:solidFill>
                  <a:schemeClr val="accent4"/>
                </a:solidFill>
              </a:rPr>
              <a:t>     </a:t>
            </a:r>
            <a:r>
              <a:rPr lang="en-US" sz="1400" b="1" i="1" dirty="0" err="1">
                <a:solidFill>
                  <a:schemeClr val="accent4"/>
                </a:solidFill>
              </a:rPr>
              <a:t>Condiciones</a:t>
            </a:r>
            <a:r>
              <a:rPr lang="en-US" sz="1400" b="1" i="1" dirty="0">
                <a:solidFill>
                  <a:schemeClr val="accent4"/>
                </a:solidFill>
              </a:rPr>
              <a:t> </a:t>
            </a:r>
            <a:r>
              <a:rPr lang="en-US" sz="1400" b="1" i="1" dirty="0" err="1">
                <a:solidFill>
                  <a:schemeClr val="accent4"/>
                </a:solidFill>
              </a:rPr>
              <a:t>para</a:t>
            </a:r>
            <a:r>
              <a:rPr lang="en-US" sz="1400" b="1" i="1" dirty="0">
                <a:solidFill>
                  <a:schemeClr val="accent4"/>
                </a:solidFill>
              </a:rPr>
              <a:t> </a:t>
            </a:r>
            <a:r>
              <a:rPr lang="en-US" sz="1400" b="1" i="1" dirty="0" err="1">
                <a:solidFill>
                  <a:schemeClr val="accent4"/>
                </a:solidFill>
              </a:rPr>
              <a:t>almacenaje</a:t>
            </a:r>
            <a:endParaRPr lang="es-PR" sz="1400" b="1" i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124200"/>
            <a:ext cx="609600" cy="27699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OJO</a:t>
            </a:r>
            <a:endParaRPr lang="es-P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3124200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Seleccionando</a:t>
            </a:r>
            <a:r>
              <a:rPr lang="en-US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cabos</a:t>
            </a:r>
            <a:endParaRPr lang="es-PR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1219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Lineas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para</a:t>
            </a: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amarrar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4400" y="3733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Ancla</a:t>
            </a:r>
            <a:endParaRPr lang="es-P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62473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AE7EC83-AC76-468B-8312-139F32DBB951}" type="slidenum">
              <a:rPr lang="en-US" altLang="en-US" sz="1400" smtClean="0"/>
              <a:pPr eaLnBrk="1" hangingPunct="1"/>
              <a:t>8</a:t>
            </a:fld>
            <a:endParaRPr lang="en-US" altLang="en-US" sz="14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i="0" dirty="0"/>
              <a:t>El </a:t>
            </a:r>
            <a:r>
              <a:rPr lang="en-US" altLang="en-US" i="0" dirty="0" err="1"/>
              <a:t>cuido</a:t>
            </a:r>
            <a:r>
              <a:rPr lang="en-US" altLang="en-US" i="0" dirty="0"/>
              <a:t> de la </a:t>
            </a:r>
            <a:r>
              <a:rPr lang="en-US" altLang="en-US" i="0" dirty="0" err="1"/>
              <a:t>línea</a:t>
            </a:r>
            <a:r>
              <a:rPr lang="en-US" altLang="en-US" i="0" dirty="0"/>
              <a:t> (1)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Enrrolle</a:t>
            </a:r>
            <a:r>
              <a:rPr lang="en-US" altLang="en-US" sz="3600" dirty="0"/>
              <a:t> con </a:t>
            </a:r>
            <a:r>
              <a:rPr lang="en-US" altLang="en-US" sz="3600" dirty="0" err="1"/>
              <a:t>cuidado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para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prevenir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pliegues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No </a:t>
            </a:r>
            <a:r>
              <a:rPr lang="en-US" altLang="en-US" sz="3600" dirty="0" err="1"/>
              <a:t>sobre-estrese</a:t>
            </a:r>
            <a:r>
              <a:rPr lang="en-US" altLang="en-US" sz="3600" dirty="0"/>
              <a:t> la </a:t>
            </a:r>
            <a:r>
              <a:rPr lang="en-US" altLang="en-US" sz="3600" dirty="0" err="1"/>
              <a:t>linea</a:t>
            </a:r>
            <a:r>
              <a:rPr lang="en-US" altLang="en-US" sz="3600" dirty="0"/>
              <a:t> – </a:t>
            </a:r>
            <a:r>
              <a:rPr lang="en-US" altLang="en-US" sz="3600" dirty="0" err="1"/>
              <a:t>escojala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apropiadamente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 err="1"/>
              <a:t>Mantengala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limpia</a:t>
            </a:r>
            <a:r>
              <a:rPr lang="en-US" altLang="en-US" sz="3600" dirty="0"/>
              <a:t> y </a:t>
            </a:r>
            <a:r>
              <a:rPr lang="en-US" altLang="en-US" sz="3600" dirty="0" err="1"/>
              <a:t>seca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1818353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AE7EC83-AC76-468B-8312-139F32DBB951}" type="slidenum">
              <a:rPr lang="en-US" altLang="en-US" sz="1400" smtClean="0"/>
              <a:pPr eaLnBrk="1" hangingPunct="1"/>
              <a:t>9</a:t>
            </a:fld>
            <a:endParaRPr lang="en-US" altLang="en-US" sz="14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i="0" dirty="0" err="1"/>
              <a:t>Cuidado</a:t>
            </a:r>
            <a:r>
              <a:rPr lang="en-US" altLang="en-US" i="0" dirty="0"/>
              <a:t> de la </a:t>
            </a:r>
            <a:r>
              <a:rPr lang="en-US" altLang="en-US" i="0" dirty="0" err="1"/>
              <a:t>línea</a:t>
            </a:r>
            <a:r>
              <a:rPr lang="en-US" altLang="en-US" i="0" dirty="0"/>
              <a:t> (2)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lvl="0"/>
            <a:r>
              <a:rPr lang="es-PR" dirty="0"/>
              <a:t>Evite el roce (</a:t>
            </a:r>
            <a:r>
              <a:rPr lang="es-PR" dirty="0" err="1"/>
              <a:t>chafing</a:t>
            </a:r>
            <a:r>
              <a:rPr lang="es-PR" dirty="0"/>
              <a:t>) con el herraje apropiado </a:t>
            </a:r>
          </a:p>
          <a:p>
            <a:pPr lvl="0"/>
            <a:r>
              <a:rPr lang="es-PR" dirty="0"/>
              <a:t>Evite que se deshilache </a:t>
            </a:r>
            <a:r>
              <a:rPr lang="es-PR" dirty="0" err="1"/>
              <a:t>falcaciando</a:t>
            </a:r>
            <a:r>
              <a:rPr lang="es-PR" dirty="0"/>
              <a:t> (</a:t>
            </a:r>
            <a:r>
              <a:rPr lang="es-PR" dirty="0" err="1"/>
              <a:t>whipping</a:t>
            </a:r>
            <a:r>
              <a:rPr lang="es-PR" dirty="0"/>
              <a:t>) la l</a:t>
            </a:r>
            <a:r>
              <a:rPr lang="el-GR" dirty="0">
                <a:latin typeface="Arial"/>
                <a:cs typeface="Arial"/>
              </a:rPr>
              <a:t>ί</a:t>
            </a:r>
            <a:r>
              <a:rPr lang="es-PR" dirty="0"/>
              <a:t>nea </a:t>
            </a:r>
          </a:p>
          <a:p>
            <a:pPr lvl="0"/>
            <a:r>
              <a:rPr lang="en-US" dirty="0" err="1"/>
              <a:t>Inspeccionelos</a:t>
            </a:r>
            <a:r>
              <a:rPr lang="en-US" dirty="0"/>
              <a:t> </a:t>
            </a:r>
            <a:r>
              <a:rPr lang="en-US" dirty="0" err="1"/>
              <a:t>frecuentemente</a:t>
            </a:r>
            <a:r>
              <a:rPr lang="en-US" dirty="0"/>
              <a:t>, </a:t>
            </a:r>
            <a:r>
              <a:rPr lang="en-US" dirty="0" err="1"/>
              <a:t>especialamente</a:t>
            </a:r>
            <a:r>
              <a:rPr lang="en-US" dirty="0"/>
              <a:t> los </a:t>
            </a:r>
            <a:r>
              <a:rPr lang="en-US" dirty="0" err="1"/>
              <a:t>cabos</a:t>
            </a:r>
            <a:r>
              <a:rPr lang="en-US" dirty="0"/>
              <a:t> de </a:t>
            </a:r>
            <a:r>
              <a:rPr lang="en-US" dirty="0" err="1"/>
              <a:t>alambre</a:t>
            </a:r>
            <a:endParaRPr lang="es-PR" dirty="0"/>
          </a:p>
          <a:p>
            <a:pPr lvl="0"/>
            <a:r>
              <a:rPr lang="es-PR" dirty="0"/>
              <a:t>Proteja todas las líneas de pliegues, moho y sucio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818353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1258</TotalTime>
  <Words>820</Words>
  <Application>Microsoft Office PowerPoint</Application>
  <PresentationFormat>On-screen Show (4:3)</PresentationFormat>
  <Paragraphs>244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Times New Roman</vt:lpstr>
      <vt:lpstr>BSS nautical 3</vt:lpstr>
      <vt:lpstr>Líneas y nudos para su embarcación</vt:lpstr>
      <vt:lpstr>Lines &amp; Knots For Your Boat</vt:lpstr>
      <vt:lpstr>Objetivos del Capítulo</vt:lpstr>
      <vt:lpstr>¿Linea o soga?</vt:lpstr>
      <vt:lpstr>Materiales para cabos</vt:lpstr>
      <vt:lpstr>La construcción de la línea o cabo</vt:lpstr>
      <vt:lpstr>¿Cual es la mejor a usar?</vt:lpstr>
      <vt:lpstr>El cuido de la línea (1)</vt:lpstr>
      <vt:lpstr>Cuidado de la línea (2)</vt:lpstr>
      <vt:lpstr>Preparando las lineas</vt:lpstr>
      <vt:lpstr>Actividad estudiantil</vt:lpstr>
      <vt:lpstr>Las partes de una linea</vt:lpstr>
      <vt:lpstr>Stopper Knot (nudo de tapón)</vt:lpstr>
      <vt:lpstr>Square/Reef Knot (nudo llano)</vt:lpstr>
      <vt:lpstr>Sheet Bend/Becket Bend</vt:lpstr>
      <vt:lpstr>  Whipping a line (falcaceadura de una línea)</vt:lpstr>
      <vt:lpstr>Práctica estudiantil</vt:lpstr>
      <vt:lpstr>Chafing Gear</vt:lpstr>
      <vt:lpstr>Clove Hitch (ballestrinque)</vt:lpstr>
      <vt:lpstr>Two Half Hitches</vt:lpstr>
      <vt:lpstr>Anchor or Fisherman’s Bend</vt:lpstr>
      <vt:lpstr>Rolling Hitch</vt:lpstr>
      <vt:lpstr>Bowline</vt:lpstr>
      <vt:lpstr>Ejercicio estudiantil</vt:lpstr>
      <vt:lpstr>Empalmes</vt:lpstr>
      <vt:lpstr>Securing Lines</vt:lpstr>
      <vt:lpstr>Asegurando las lineas</vt:lpstr>
      <vt:lpstr>Asegurando las líneas</vt:lpstr>
      <vt:lpstr>Lead Lines  (linea de plomo) (sondaleja)</vt:lpstr>
      <vt:lpstr>Dipping the Eye</vt:lpstr>
      <vt:lpstr>              Gracias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Lines &amp; Knots For Your Boat</dc:title>
  <dc:creator>USCG AUX DIV 091-18</dc:creator>
  <cp:lastModifiedBy>S</cp:lastModifiedBy>
  <cp:revision>72</cp:revision>
  <dcterms:created xsi:type="dcterms:W3CDTF">2014-03-29T23:24:45Z</dcterms:created>
  <dcterms:modified xsi:type="dcterms:W3CDTF">2021-02-22T19:29:06Z</dcterms:modified>
</cp:coreProperties>
</file>